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5"/>
  </p:notesMasterIdLst>
  <p:sldIdLst>
    <p:sldId id="307" r:id="rId2"/>
    <p:sldId id="693" r:id="rId3"/>
    <p:sldId id="700" r:id="rId4"/>
    <p:sldId id="262" r:id="rId5"/>
    <p:sldId id="263" r:id="rId6"/>
    <p:sldId id="269" r:id="rId7"/>
    <p:sldId id="571" r:id="rId8"/>
    <p:sldId id="573" r:id="rId9"/>
    <p:sldId id="698" r:id="rId10"/>
    <p:sldId id="337" r:id="rId11"/>
    <p:sldId id="291" r:id="rId12"/>
    <p:sldId id="265" r:id="rId13"/>
    <p:sldId id="266" r:id="rId14"/>
    <p:sldId id="559" r:id="rId15"/>
    <p:sldId id="554" r:id="rId16"/>
    <p:sldId id="724" r:id="rId17"/>
    <p:sldId id="296" r:id="rId18"/>
    <p:sldId id="292" r:id="rId19"/>
    <p:sldId id="270" r:id="rId20"/>
    <p:sldId id="696" r:id="rId21"/>
    <p:sldId id="295" r:id="rId22"/>
    <p:sldId id="304" r:id="rId23"/>
    <p:sldId id="667" r:id="rId24"/>
    <p:sldId id="668" r:id="rId25"/>
    <p:sldId id="650" r:id="rId26"/>
    <p:sldId id="645" r:id="rId27"/>
    <p:sldId id="661" r:id="rId28"/>
    <p:sldId id="662" r:id="rId29"/>
    <p:sldId id="258" r:id="rId30"/>
    <p:sldId id="285" r:id="rId31"/>
    <p:sldId id="658" r:id="rId32"/>
    <p:sldId id="659" r:id="rId33"/>
    <p:sldId id="688" r:id="rId34"/>
    <p:sldId id="268" r:id="rId35"/>
    <p:sldId id="273" r:id="rId36"/>
    <p:sldId id="631" r:id="rId37"/>
    <p:sldId id="669" r:id="rId38"/>
    <p:sldId id="674" r:id="rId39"/>
    <p:sldId id="686" r:id="rId40"/>
    <p:sldId id="689" r:id="rId41"/>
    <p:sldId id="677" r:id="rId42"/>
    <p:sldId id="308" r:id="rId43"/>
    <p:sldId id="701" r:id="rId44"/>
    <p:sldId id="699" r:id="rId45"/>
    <p:sldId id="331" r:id="rId46"/>
    <p:sldId id="327" r:id="rId47"/>
    <p:sldId id="280" r:id="rId48"/>
    <p:sldId id="565" r:id="rId49"/>
    <p:sldId id="338" r:id="rId50"/>
    <p:sldId id="727" r:id="rId51"/>
    <p:sldId id="728" r:id="rId52"/>
    <p:sldId id="722" r:id="rId53"/>
    <p:sldId id="723" r:id="rId54"/>
    <p:sldId id="320" r:id="rId55"/>
    <p:sldId id="703" r:id="rId56"/>
    <p:sldId id="725" r:id="rId57"/>
    <p:sldId id="683" r:id="rId58"/>
    <p:sldId id="691" r:id="rId59"/>
    <p:sldId id="336" r:id="rId60"/>
    <p:sldId id="704" r:id="rId61"/>
    <p:sldId id="721" r:id="rId62"/>
    <p:sldId id="690" r:id="rId63"/>
    <p:sldId id="685" r:id="rId6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38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jpeg>
</file>

<file path=ppt/media/image100.png>
</file>

<file path=ppt/media/image11.jpeg>
</file>

<file path=ppt/media/image110.png>
</file>

<file path=ppt/media/image12.png>
</file>

<file path=ppt/media/image120.png>
</file>

<file path=ppt/media/image13.png>
</file>

<file path=ppt/media/image131.png>
</file>

<file path=ppt/media/image14.jpeg>
</file>

<file path=ppt/media/image141.png>
</file>

<file path=ppt/media/image15.jpeg>
</file>

<file path=ppt/media/image151.png>
</file>

<file path=ppt/media/image16.png>
</file>

<file path=ppt/media/image161.png>
</file>

<file path=ppt/media/image17.jpeg>
</file>

<file path=ppt/media/image170.png>
</file>

<file path=ppt/media/image171.png>
</file>

<file path=ppt/media/image18.jpg>
</file>

<file path=ppt/media/image19.png>
</file>

<file path=ppt/media/image2.png>
</file>

<file path=ppt/media/image20.png>
</file>

<file path=ppt/media/image200.png>
</file>

<file path=ppt/media/image201.png>
</file>

<file path=ppt/media/image22.jpe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jpg>
</file>

<file path=ppt/media/image32.png>
</file>

<file path=ppt/media/image33.jpeg>
</file>

<file path=ppt/media/image33.png>
</file>

<file path=ppt/media/image34.jpeg>
</file>

<file path=ppt/media/image35.png>
</file>

<file path=ppt/media/image36.jpeg>
</file>

<file path=ppt/media/image36.png>
</file>

<file path=ppt/media/image37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tiff>
</file>

<file path=ppt/media/image43.png>
</file>

<file path=ppt/media/image44.svg>
</file>

<file path=ppt/media/image45.png>
</file>

<file path=ppt/media/image46.png>
</file>

<file path=ppt/media/image47.tiff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tiff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sv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jpeg>
</file>

<file path=ppt/media/image70.png>
</file>

<file path=ppt/media/image701.png>
</file>

<file path=ppt/media/image71.png>
</file>

<file path=ppt/media/image72.png>
</file>

<file path=ppt/media/image73.png>
</file>

<file path=ppt/media/image74.png>
</file>

<file path=ppt/media/image75.jpe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08/01/2024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01.08.2024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01.08.2024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01.08.2024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01.08.2024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01.08.2024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01.08.2024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01.08.2024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01.08.2024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01.08.2024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01.08.2024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01.08.2024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01.08.2024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yncedreview.com/2019/02/22/yann-lecun-cake-analogy-2-0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290.png"/><Relationship Id="rId7" Type="http://schemas.openxmlformats.org/officeDocument/2006/relationships/image" Target="../media/image33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0.png"/><Relationship Id="rId10" Type="http://schemas.openxmlformats.org/officeDocument/2006/relationships/image" Target="../media/image36.png"/><Relationship Id="rId4" Type="http://schemas.openxmlformats.org/officeDocument/2006/relationships/image" Target="../media/image300.png"/><Relationship Id="rId9" Type="http://schemas.openxmlformats.org/officeDocument/2006/relationships/image" Target="../media/image44.sv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7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54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emf"/><Relationship Id="rId9" Type="http://schemas.openxmlformats.org/officeDocument/2006/relationships/image" Target="../media/image5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svg"/><Relationship Id="rId5" Type="http://schemas.openxmlformats.org/officeDocument/2006/relationships/image" Target="../media/image61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67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71.png"/><Relationship Id="rId7" Type="http://schemas.openxmlformats.org/officeDocument/2006/relationships/image" Target="../media/image69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72.png"/><Relationship Id="rId4" Type="http://schemas.openxmlformats.org/officeDocument/2006/relationships/hyperlink" Target="https://arxiv.org/abs/1706.03762" TargetMode="External"/><Relationship Id="rId9" Type="http://schemas.openxmlformats.org/officeDocument/2006/relationships/hyperlink" Target="https://fleuret.org/public/lbdl.pdf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74.png"/><Relationship Id="rId4" Type="http://schemas.openxmlformats.org/officeDocument/2006/relationships/hyperlink" Target="https://arxiv.org/abs/1706.03762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i.meta.com/research/publications/llama-2-open-foundation-and-fine-tuned-chat-models/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rd.google.com/chat" TargetMode="External"/><Relationship Id="rId4" Type="http://schemas.openxmlformats.org/officeDocument/2006/relationships/hyperlink" Target="https://openai.com/chatgpt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9.png"/><Relationship Id="rId4" Type="http://schemas.openxmlformats.org/officeDocument/2006/relationships/hyperlink" Target="https://ai.meta.com/research/publications/the-llama-3-herd-of-models/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11929" TargetMode="External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hyperlink" Target="https://cdn.openai.com/papers/Generative_Pretraining_from_Pixels_V2.pdf" TargetMode="Externa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5.05665" TargetMode="External"/><Relationship Id="rId4" Type="http://schemas.openxmlformats.org/officeDocument/2006/relationships/hyperlink" Target="https://arxiv.org/abs/2103.00020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309.03409" TargetMode="External"/><Relationship Id="rId3" Type="http://schemas.openxmlformats.org/officeDocument/2006/relationships/hyperlink" Target="https://arxiv.org/abs/2401.04088" TargetMode="External"/><Relationship Id="rId7" Type="http://schemas.openxmlformats.org/officeDocument/2006/relationships/hyperlink" Target="https://arxiv.org/abs/2312.00752" TargetMode="External"/><Relationship Id="rId2" Type="http://schemas.openxmlformats.org/officeDocument/2006/relationships/hyperlink" Target="https://arxiv.org/abs/1701.0653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05.14135" TargetMode="External"/><Relationship Id="rId5" Type="http://schemas.openxmlformats.org/officeDocument/2006/relationships/hyperlink" Target="https://arxiv.org/abs/2004.05150" TargetMode="External"/><Relationship Id="rId10" Type="http://schemas.openxmlformats.org/officeDocument/2006/relationships/image" Target="../media/image85.png"/><Relationship Id="rId4" Type="http://schemas.openxmlformats.org/officeDocument/2006/relationships/hyperlink" Target="https://storage.googleapis.com/deepmind-media/gemini/gemini_v1_5_report.pdf" TargetMode="External"/><Relationship Id="rId9" Type="http://schemas.openxmlformats.org/officeDocument/2006/relationships/hyperlink" Target="https://arxiv.org/abs/2106.09685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1.png"/><Relationship Id="rId4" Type="http://schemas.openxmlformats.org/officeDocument/2006/relationships/hyperlink" Target="https://developers.google.com/machine-learning/gan/generative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10.02747" TargetMode="Externa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image" Target="../media/image89.png"/><Relationship Id="rId7" Type="http://schemas.openxmlformats.org/officeDocument/2006/relationships/hyperlink" Target="https://chatgpt.com/" TargetMode="External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penai.com/index/sora/" TargetMode="External"/><Relationship Id="rId11" Type="http://schemas.openxmlformats.org/officeDocument/2006/relationships/image" Target="../media/image93.png"/><Relationship Id="rId5" Type="http://schemas.openxmlformats.org/officeDocument/2006/relationships/hyperlink" Target="https://stability.ai/news/stable-diffusion-3" TargetMode="External"/><Relationship Id="rId10" Type="http://schemas.openxmlformats.org/officeDocument/2006/relationships/image" Target="../media/image92.png"/><Relationship Id="rId4" Type="http://schemas.openxmlformats.org/officeDocument/2006/relationships/image" Target="../media/image90.png"/><Relationship Id="rId9" Type="http://schemas.openxmlformats.org/officeDocument/2006/relationships/hyperlink" Target="https://github.com/ultralytics/ultralytics" TargetMode="External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98.png"/><Relationship Id="rId2" Type="http://schemas.openxmlformats.org/officeDocument/2006/relationships/image" Target="../media/image94.png"/><Relationship Id="rId16" Type="http://schemas.openxmlformats.org/officeDocument/2006/relationships/hyperlink" Target="https://fleuret.org/public/lbdl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5" Type="http://schemas.openxmlformats.org/officeDocument/2006/relationships/hyperlink" Target="https://udlbook.github.io/udlbook/" TargetMode="External"/><Relationship Id="rId10" Type="http://schemas.openxmlformats.org/officeDocument/2006/relationships/image" Target="../media/image97.png"/><Relationship Id="rId4" Type="http://schemas.openxmlformats.org/officeDocument/2006/relationships/image" Target="../media/image95.png"/><Relationship Id="rId9" Type="http://schemas.openxmlformats.org/officeDocument/2006/relationships/image" Target="../media/image96.png"/><Relationship Id="rId14" Type="http://schemas.openxmlformats.org/officeDocument/2006/relationships/image" Target="../media/image99.jpe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966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more recently: g</a:t>
            </a:r>
            <a:r>
              <a:rPr lang="en-DE" sz="2600" dirty="0"/>
              <a:t>enerative </a:t>
            </a:r>
            <a:r>
              <a:rPr lang="en-GB" sz="2600" dirty="0"/>
              <a:t>applications</a:t>
            </a:r>
            <a:endParaRPr lang="en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600" dirty="0"/>
              <a:t>rather than predictive (or discriminative) ones</a:t>
            </a:r>
            <a:endParaRPr lang="en-GB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e</a:t>
            </a:r>
            <a:r>
              <a:rPr lang="en-DE" sz="2600" dirty="0"/>
              <a:t>.g., image generation, conversational AI, new proteins or materials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Depending on the application, there are currently two dominant approaches:</a:t>
            </a:r>
          </a:p>
          <a:p>
            <a:r>
              <a:rPr lang="en-GB" sz="2600" dirty="0"/>
              <a:t>text generation: large language models (transformer)</a:t>
            </a:r>
          </a:p>
          <a:p>
            <a:r>
              <a:rPr lang="en-GB" sz="2600" dirty="0"/>
              <a:t>image synthesis: diffusion models (usually conditioned on text by transformers)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C3138-7A00-F258-377F-D5F7DD0D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73" y="1726171"/>
            <a:ext cx="3616411" cy="4456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4A381-AC2F-9295-8479-55E8BE224CF9}"/>
              </a:ext>
            </a:extLst>
          </p:cNvPr>
          <p:cNvSpPr txBox="1"/>
          <p:nvPr/>
        </p:nvSpPr>
        <p:spPr>
          <a:xfrm>
            <a:off x="8484973" y="1295284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D0F34D-3346-C1DD-3A8E-8CEE763F81E1}"/>
              </a:ext>
            </a:extLst>
          </p:cNvPr>
          <p:cNvSpPr txBox="1"/>
          <p:nvPr/>
        </p:nvSpPr>
        <p:spPr>
          <a:xfrm>
            <a:off x="838200" y="6308209"/>
            <a:ext cx="6895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up next: video synthesis </a:t>
            </a:r>
            <a:r>
              <a:rPr lang="en-GB" dirty="0">
                <a:sym typeface="Wingdings" panose="05000000000000000000" pitchFamily="2" charset="2"/>
              </a:rPr>
              <a:t> dynamics/physics understanding/simulation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1800" dirty="0"/>
              <a:t>RL setup usually more difficult (e.g., non-differentiable as a whole) than</a:t>
            </a:r>
            <a:r>
              <a:rPr lang="en-DE" sz="1800" dirty="0"/>
              <a:t> supervised learning </a:t>
            </a:r>
            <a:r>
              <a:rPr lang="en-GB" sz="1800" dirty="0"/>
              <a:t>one </a:t>
            </a:r>
            <a:r>
              <a:rPr lang="en-DE" sz="1800" dirty="0"/>
              <a:t>(which can be seen as “generalized optimization”, often of proxy metric)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but RL can be cast as supervised-learning setup: express rewards by more intricate loss function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7"/>
            <a:ext cx="6225587" cy="48021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l</a:t>
            </a:r>
            <a:r>
              <a:rPr lang="en-DE" sz="2400" b="1" dirty="0"/>
              <a:t>earning by observation</a:t>
            </a:r>
          </a:p>
          <a:p>
            <a:pPr marL="0" indent="0">
              <a:buNone/>
            </a:pPr>
            <a:r>
              <a:rPr lang="en-GB" sz="2400" dirty="0"/>
              <a:t>n</a:t>
            </a:r>
            <a:r>
              <a:rPr lang="en-DE" sz="2400" dirty="0"/>
              <a:t>o target information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dirty="0"/>
              <a:t>can be cast as </a:t>
            </a:r>
            <a:r>
              <a:rPr lang="en-GB" sz="2400" b="1" dirty="0"/>
              <a:t>self-supervised learning</a:t>
            </a:r>
            <a:r>
              <a:rPr lang="en-GB" sz="2400" dirty="0"/>
              <a:t>:</a:t>
            </a:r>
            <a:endParaRPr lang="en-DE" sz="2400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  <a:endParaRPr lang="en-GB" sz="22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generative AI as unsupervised learning: generate variations of training data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9F10E5-DE34-FB67-7C29-B1672FF89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940" y="826790"/>
            <a:ext cx="3724860" cy="26971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9653ED-3718-FE7A-516B-FD984D8AA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035" y="3666031"/>
            <a:ext cx="4658669" cy="27971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292333-240C-FB56-0D45-29F405F18B6B}"/>
              </a:ext>
            </a:extLst>
          </p:cNvPr>
          <p:cNvSpPr txBox="1"/>
          <p:nvPr/>
        </p:nvSpPr>
        <p:spPr>
          <a:xfrm>
            <a:off x="11353800" y="334877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4248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093771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489" y="4389758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312708"/>
            <a:ext cx="535450" cy="6506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573072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rot="20668895" flipH="1">
            <a:off x="6093685" y="2204099"/>
            <a:ext cx="437918" cy="1964299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881412" y="40575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6029678" y="4391815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7AC995-30A6-15A6-900E-AD8E081FA4F3}"/>
              </a:ext>
            </a:extLst>
          </p:cNvPr>
          <p:cNvSpPr txBox="1"/>
          <p:nvPr/>
        </p:nvSpPr>
        <p:spPr>
          <a:xfrm>
            <a:off x="3983202" y="4674063"/>
            <a:ext cx="2095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GENERATIVE MODELS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53ACE6-7EFC-FB4D-5268-E61D265061A7}"/>
              </a:ext>
            </a:extLst>
          </p:cNvPr>
          <p:cNvCxnSpPr>
            <a:cxnSpLocks/>
            <a:stCxn id="24" idx="0"/>
            <a:endCxn id="19" idx="2"/>
          </p:cNvCxnSpPr>
          <p:nvPr/>
        </p:nvCxnSpPr>
        <p:spPr>
          <a:xfrm flipV="1">
            <a:off x="5031154" y="2261958"/>
            <a:ext cx="634610" cy="241210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96584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97427"/>
            <a:ext cx="10698892" cy="36240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need for appropriate </a:t>
            </a:r>
            <a:r>
              <a:rPr lang="en-GB" sz="2000" b="1" dirty="0">
                <a:sym typeface="Wingdings" pitchFamily="2" charset="2"/>
              </a:rPr>
              <a:t>inductive bias </a:t>
            </a:r>
            <a:r>
              <a:rPr lang="en-GB" sz="2000" dirty="0">
                <a:sym typeface="Wingdings" pitchFamily="2" charset="2"/>
              </a:rPr>
              <a:t>(aka learning bias): </a:t>
            </a:r>
            <a:r>
              <a:rPr lang="en-GB" sz="2000" dirty="0"/>
              <a:t>set of assumptions of a learning algorithm to predict outputs of inputs not encountered during training (“data in disguise”)</a:t>
            </a:r>
            <a:endParaRPr lang="en-GB" sz="2000" b="1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inductive bias comes in many different forms: model design (e.g., linear response), regularization (e.g., convolutions), optimization algorithms,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524937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297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22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9D79F7F-5A00-5559-1DA5-3CA4419E27DE}"/>
              </a:ext>
            </a:extLst>
          </p:cNvPr>
          <p:cNvSpPr txBox="1"/>
          <p:nvPr/>
        </p:nvSpPr>
        <p:spPr>
          <a:xfrm>
            <a:off x="5685446" y="344420"/>
            <a:ext cx="628845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blend of diverse components from different domains (statistics, optimization, computer science, …)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4F7DCB-F330-BB84-A13D-AACAA0EA25E4}"/>
              </a:ext>
            </a:extLst>
          </p:cNvPr>
          <p:cNvCxnSpPr>
            <a:stCxn id="3" idx="1"/>
            <a:endCxn id="23" idx="3"/>
          </p:cNvCxnSpPr>
          <p:nvPr/>
        </p:nvCxnSpPr>
        <p:spPr>
          <a:xfrm flipH="1">
            <a:off x="3780446" y="729141"/>
            <a:ext cx="1905000" cy="1314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0757CEA-51E6-0764-E8C6-5547441D0207}"/>
              </a:ext>
            </a:extLst>
          </p:cNvPr>
          <p:cNvCxnSpPr>
            <a:stCxn id="3" idx="1"/>
            <a:endCxn id="22" idx="0"/>
          </p:cNvCxnSpPr>
          <p:nvPr/>
        </p:nvCxnSpPr>
        <p:spPr>
          <a:xfrm flipH="1">
            <a:off x="2951771" y="729141"/>
            <a:ext cx="2733675" cy="2368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07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(even unsupervised and RL)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r>
              <a:rPr lang="en-GB" sz="2800" dirty="0"/>
              <a:t> </a:t>
            </a:r>
            <a:r>
              <a:rPr lang="en-GB" sz="2800" dirty="0">
                <a:sym typeface="Wingdings" panose="05000000000000000000" pitchFamily="2" charset="2"/>
              </a:rPr>
              <a:t> reductionism with complex interactions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</a:t>
            </a:r>
            <a:r>
              <a:rPr lang="en-GB" dirty="0"/>
              <a:t>suitable</a:t>
            </a:r>
            <a:r>
              <a:rPr lang="en-GB" sz="2800" dirty="0"/>
              <a:t> objective function or regularization method like convolutional layers).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874446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fitting: complex</a:t>
            </a:r>
            <a:r>
              <a:rPr lang="en-DE" sz="22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f</a:t>
            </a:r>
            <a:r>
              <a:rPr lang="en-DE" sz="2200" dirty="0"/>
              <a:t>or generalization: learning of good abstraction/representation of data/concepts</a:t>
            </a:r>
          </a:p>
          <a:p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d</a:t>
            </a:r>
            <a:r>
              <a:rPr lang="en-DE" sz="2200" dirty="0"/>
              <a:t>eep learning methods</a:t>
            </a:r>
            <a:r>
              <a:rPr lang="en-GB" sz="22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  <a:r>
              <a:rPr lang="en-GB" sz="2200" dirty="0"/>
              <a:t> (many aspects of nature hierarchical)</a:t>
            </a:r>
            <a:endParaRPr lang="en-DE" sz="2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5CA263-4647-38AB-F314-9942767C1E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2664" y="0"/>
            <a:ext cx="2609336" cy="31099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40D0C6-6FF6-3F3E-676B-DF479C2541C0}"/>
              </a:ext>
            </a:extLst>
          </p:cNvPr>
          <p:cNvSpPr txBox="1"/>
          <p:nvPr/>
        </p:nvSpPr>
        <p:spPr>
          <a:xfrm>
            <a:off x="11632120" y="317635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6928021" y="2337240"/>
            <a:ext cx="48356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 a</a:t>
            </a:r>
            <a:r>
              <a:rPr lang="en-DE" sz="2000" dirty="0"/>
              <a:t>d</a:t>
            </a:r>
            <a:r>
              <a:rPr lang="en-GB" sz="2000" dirty="0"/>
              <a:t>d </a:t>
            </a:r>
            <a:r>
              <a:rPr lang="en-DE" sz="2000" dirty="0"/>
              <a:t>hidden layer</a:t>
            </a:r>
            <a:r>
              <a:rPr lang="en-GB" sz="2000" dirty="0"/>
              <a:t>s</a:t>
            </a:r>
          </a:p>
          <a:p>
            <a:endParaRPr lang="en-GB" sz="2000" dirty="0"/>
          </a:p>
          <a:p>
            <a:r>
              <a:rPr lang="en-GB" sz="2000" dirty="0"/>
              <a:t>more layers (depth) more efficient than just more nodes (width): less parameters needed for same function complexity</a:t>
            </a:r>
            <a:endParaRPr lang="en-DE" sz="2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CDB62FA-C3A4-03B7-00CF-6DD1F68BFB2F}"/>
              </a:ext>
            </a:extLst>
          </p:cNvPr>
          <p:cNvSpPr txBox="1"/>
          <p:nvPr/>
        </p:nvSpPr>
        <p:spPr>
          <a:xfrm>
            <a:off x="24868" y="-11565"/>
            <a:ext cx="80405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CNN</a:t>
            </a:r>
            <a:r>
              <a:rPr lang="en-GB" sz="2200" dirty="0"/>
              <a:t> in short: local connections, shared weights, pooling, many layers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3999AAB-EF6F-42E9-03FD-B952DC0B0221}"/>
              </a:ext>
            </a:extLst>
          </p:cNvPr>
          <p:cNvSpPr/>
          <p:nvPr/>
        </p:nvSpPr>
        <p:spPr>
          <a:xfrm rot="5400000">
            <a:off x="3515426" y="-1422490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286C06-9532-1194-2AD7-95B58FCFE411}"/>
              </a:ext>
            </a:extLst>
          </p:cNvPr>
          <p:cNvCxnSpPr>
            <a:stCxn id="8" idx="1"/>
          </p:cNvCxnSpPr>
          <p:nvPr/>
        </p:nvCxnSpPr>
        <p:spPr>
          <a:xfrm>
            <a:off x="3609105" y="581435"/>
            <a:ext cx="3047068" cy="1354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CD7DEC-7EB3-D93B-3FB2-D51B8AA2A6B0}"/>
              </a:ext>
            </a:extLst>
          </p:cNvPr>
          <p:cNvSpPr txBox="1"/>
          <p:nvPr/>
        </p:nvSpPr>
        <p:spPr>
          <a:xfrm>
            <a:off x="8720705" y="15618"/>
            <a:ext cx="13899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equivariance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C234C6-A3CF-6FDE-35D2-56DDF601A8B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157152" y="661949"/>
            <a:ext cx="258552" cy="149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EA7B3EA-8175-E9B3-7125-2B2527B83CE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415704" y="661949"/>
            <a:ext cx="427309" cy="2187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F256F9-5324-3848-7DF4-F7D51B3182E2}"/>
              </a:ext>
            </a:extLst>
          </p:cNvPr>
          <p:cNvSpPr txBox="1"/>
          <p:nvPr/>
        </p:nvSpPr>
        <p:spPr>
          <a:xfrm>
            <a:off x="10761766" y="21665"/>
            <a:ext cx="84534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locality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2C38FA-3C13-7F77-8E8B-A84C91C10131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11184440" y="390997"/>
            <a:ext cx="42947" cy="1043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573CC2D-1FA7-AE64-297E-BDA32F46EA7E}"/>
              </a:ext>
            </a:extLst>
          </p:cNvPr>
          <p:cNvSpPr txBox="1"/>
          <p:nvPr/>
        </p:nvSpPr>
        <p:spPr>
          <a:xfrm>
            <a:off x="7789354" y="4130287"/>
            <a:ext cx="120187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16B01-01BA-A0D8-4B1B-F60B4CE1F043}"/>
              </a:ext>
            </a:extLst>
          </p:cNvPr>
          <p:cNvSpPr txBox="1"/>
          <p:nvPr/>
        </p:nvSpPr>
        <p:spPr>
          <a:xfrm>
            <a:off x="8683914" y="3441441"/>
            <a:ext cx="2188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spatial inductive bias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378"/>
            <a:ext cx="10515600" cy="4570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950943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482116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5887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310689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406237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B8B4A9-201C-9C12-0680-8C868E4C3B8B}"/>
              </a:ext>
            </a:extLst>
          </p:cNvPr>
          <p:cNvSpPr txBox="1"/>
          <p:nvPr/>
        </p:nvSpPr>
        <p:spPr>
          <a:xfrm>
            <a:off x="8073082" y="146321"/>
            <a:ext cx="3877584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8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9494908" y="64068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74067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155449" y="5683590"/>
            <a:ext cx="36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690225"/>
            <a:ext cx="943833" cy="14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336686" y="1480979"/>
            <a:ext cx="1771888" cy="120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075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40531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55533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2F1F5-3DFD-70EE-93DA-28723B2BFF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4535901"/>
            <a:ext cx="2213825" cy="8838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01B1DE-16EA-0B24-E3B8-51F4FF464657}"/>
              </a:ext>
            </a:extLst>
          </p:cNvPr>
          <p:cNvSpPr txBox="1"/>
          <p:nvPr/>
        </p:nvSpPr>
        <p:spPr>
          <a:xfrm>
            <a:off x="11209947" y="54373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336494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45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learning of contextual embeddings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can’t generate text, can’t be prompted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generation, e.g., chat bot (after instruction tuning)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8815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xamples: OpenAI’s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r>
              <a:rPr lang="en-GB" sz="1800" dirty="0"/>
              <a:t>, Meta’s </a:t>
            </a:r>
            <a:r>
              <a:rPr lang="en-GB" dirty="0">
                <a:hlinkClick r:id="rId6"/>
              </a:rPr>
              <a:t>Llama2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551728" y="5947779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7"/>
              </a:rPr>
              <a:t>GPT-4 </a:t>
            </a:r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297B08-1785-DF43-CAC3-8F4AB0A77347}"/>
              </a:ext>
            </a:extLst>
          </p:cNvPr>
          <p:cNvSpPr txBox="1"/>
          <p:nvPr/>
        </p:nvSpPr>
        <p:spPr>
          <a:xfrm>
            <a:off x="6688666" y="4947002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aka causal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2F9108-9390-9956-B4AC-AF69DDBAC135}"/>
              </a:ext>
            </a:extLst>
          </p:cNvPr>
          <p:cNvSpPr txBox="1"/>
          <p:nvPr/>
        </p:nvSpPr>
        <p:spPr>
          <a:xfrm>
            <a:off x="9441297" y="55062"/>
            <a:ext cx="268708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all new LLMs decoder-only</a:t>
            </a:r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(and homogeneity of unstructured data like text or images)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r>
              <a:rPr lang="en-GB" dirty="0"/>
              <a:t>the new paradigm:</a:t>
            </a:r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feed information into LLM via input prompt, attention to context, no parameter updates (decoder-only)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FF6D9C-CFBA-530D-056B-51B41E3A9175}"/>
              </a:ext>
            </a:extLst>
          </p:cNvPr>
          <p:cNvSpPr txBox="1"/>
          <p:nvPr/>
        </p:nvSpPr>
        <p:spPr>
          <a:xfrm>
            <a:off x="8999009" y="149681"/>
            <a:ext cx="3036472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200" dirty="0"/>
              <a:t>era of large-scale models</a:t>
            </a:r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3C4A235-6DAA-EECC-AC17-8FE7265D48DA}"/>
              </a:ext>
            </a:extLst>
          </p:cNvPr>
          <p:cNvSpPr txBox="1"/>
          <p:nvPr/>
        </p:nvSpPr>
        <p:spPr>
          <a:xfrm>
            <a:off x="9660885" y="39637"/>
            <a:ext cx="2514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Bard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E76F0-7C55-B3F1-5699-637A993D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10C09-6F15-99CA-8C5A-7A02262CD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" y="0"/>
            <a:ext cx="590167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200411-FF70-25C1-C2F2-206D286BE771}"/>
              </a:ext>
            </a:extLst>
          </p:cNvPr>
          <p:cNvSpPr txBox="1"/>
          <p:nvPr/>
        </p:nvSpPr>
        <p:spPr>
          <a:xfrm>
            <a:off x="5371359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A88E37-7E13-F6F3-1BC7-C64DDAEDD567}"/>
              </a:ext>
            </a:extLst>
          </p:cNvPr>
          <p:cNvSpPr txBox="1"/>
          <p:nvPr/>
        </p:nvSpPr>
        <p:spPr>
          <a:xfrm>
            <a:off x="7910928" y="618067"/>
            <a:ext cx="414254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(open-source) SOTA (July 2024):</a:t>
            </a:r>
          </a:p>
          <a:p>
            <a:r>
              <a:rPr lang="en-GB" sz="2400" dirty="0">
                <a:hlinkClick r:id="rId4"/>
              </a:rPr>
              <a:t>Llama 3</a:t>
            </a:r>
            <a:endParaRPr lang="en-GB" sz="2400" dirty="0"/>
          </a:p>
        </p:txBody>
      </p:sp>
      <p:pic>
        <p:nvPicPr>
          <p:cNvPr id="5" name="Picture 4" descr="A graph showing the difference between open-weight models&#10;&#10;Description automatically generated">
            <a:extLst>
              <a:ext uri="{FF2B5EF4-FFF2-40B4-BE49-F238E27FC236}">
                <a16:creationId xmlns:a16="http://schemas.microsoft.com/office/drawing/2014/main" id="{00A7A0FB-EFC4-6194-813D-3FC56159AB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845733"/>
            <a:ext cx="5959353" cy="405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9263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5C368-8592-0C01-7155-B0402DBC5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LLM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96AE7-65B2-BDAA-9CB1-106D3E0C6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example Llama 3 405B: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vocabulary size (tokens):		128K</a:t>
            </a:r>
          </a:p>
          <a:p>
            <a:r>
              <a:rPr lang="en-GB" dirty="0"/>
              <a:t>embedding/model dimensions:	16,384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parameters:				405B</a:t>
            </a:r>
          </a:p>
          <a:p>
            <a:r>
              <a:rPr lang="en-GB" dirty="0"/>
              <a:t>training tokens:			15.6T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context length/window (tokens):	128K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training hardware:			16K GPUs (H100)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F7305-36A6-E37E-39C3-03F1C64B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7AE09-0CE7-F2EF-E282-E7D203CB2794}"/>
              </a:ext>
            </a:extLst>
          </p:cNvPr>
          <p:cNvSpPr txBox="1"/>
          <p:nvPr/>
        </p:nvSpPr>
        <p:spPr>
          <a:xfrm flipH="1">
            <a:off x="7780864" y="3651930"/>
            <a:ext cx="30141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factor less than 40</a:t>
            </a:r>
          </a:p>
          <a:p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a lot of memorizing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98ABD0-40ED-3A92-2AD6-EEEFFF673542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6434666" y="4067429"/>
            <a:ext cx="13461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0611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690"/>
            <a:ext cx="6354522" cy="3341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5749291" y="49021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326D57-B4E5-7E18-072D-062071737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722" y="1554690"/>
            <a:ext cx="3449878" cy="35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F82C59-9CB5-49FD-027A-D7616B7043D3}"/>
              </a:ext>
            </a:extLst>
          </p:cNvPr>
          <p:cNvSpPr txBox="1"/>
          <p:nvPr/>
        </p:nvSpPr>
        <p:spPr>
          <a:xfrm>
            <a:off x="381000" y="5430916"/>
            <a:ext cx="53682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formulation as sequential problem:</a:t>
            </a:r>
          </a:p>
          <a:p>
            <a:r>
              <a:rPr lang="en-GB" sz="2200" dirty="0"/>
              <a:t>split image into patches (tokens) and flatten, add positional embeddings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711E5-A148-18BC-EF8F-1A61C81EED33}"/>
              </a:ext>
            </a:extLst>
          </p:cNvPr>
          <p:cNvSpPr txBox="1"/>
          <p:nvPr/>
        </p:nvSpPr>
        <p:spPr>
          <a:xfrm>
            <a:off x="6354522" y="5430916"/>
            <a:ext cx="4609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processing by transformer encoder:</a:t>
            </a:r>
          </a:p>
          <a:p>
            <a:r>
              <a:rPr lang="en-GB" sz="2200" dirty="0"/>
              <a:t>pre-train with image labels, fine-tune on specific data set</a:t>
            </a:r>
          </a:p>
        </p:txBody>
      </p:sp>
    </p:spTree>
    <p:extLst>
      <p:ext uri="{BB962C8B-B14F-4D97-AF65-F5344CB8AC3E}">
        <p14:creationId xmlns:p14="http://schemas.microsoft.com/office/powerpoint/2010/main" val="34299541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A0FA-FFB7-DEFE-9632-5FED26219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Pixel Generation (</a:t>
            </a:r>
            <a:r>
              <a:rPr lang="en-GB" dirty="0" err="1"/>
              <a:t>iGPT</a:t>
            </a:r>
            <a:r>
              <a:rPr lang="en-GB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810EC0-2F64-E401-0129-7E88B4549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BB7F79-B34D-7A86-9FCA-DBC6C71B3B86}"/>
              </a:ext>
            </a:extLst>
          </p:cNvPr>
          <p:cNvSpPr txBox="1"/>
          <p:nvPr/>
        </p:nvSpPr>
        <p:spPr>
          <a:xfrm>
            <a:off x="8344341" y="554089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66358B-24B4-C277-84FD-C566F0A4C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519" y="1958887"/>
            <a:ext cx="9944962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26472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67312"/>
            <a:ext cx="10515600" cy="1635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2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987" y="2090172"/>
            <a:ext cx="7420013" cy="2677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302738" y="1898104"/>
            <a:ext cx="45246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4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DE397-DA3E-FC76-9D68-BD940C8B7CEC}"/>
              </a:ext>
            </a:extLst>
          </p:cNvPr>
          <p:cNvSpPr txBox="1"/>
          <p:nvPr/>
        </p:nvSpPr>
        <p:spPr>
          <a:xfrm>
            <a:off x="4992129" y="4454719"/>
            <a:ext cx="144956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 err="1"/>
              <a:t>ViT</a:t>
            </a:r>
            <a:r>
              <a:rPr lang="en-GB" sz="1600" dirty="0"/>
              <a:t> (or </a:t>
            </a:r>
            <a:r>
              <a:rPr lang="en-GB" sz="1600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582AB-D999-FFA0-54A8-B98F1F938BA2}"/>
              </a:ext>
            </a:extLst>
          </p:cNvPr>
          <p:cNvSpPr txBox="1"/>
          <p:nvPr/>
        </p:nvSpPr>
        <p:spPr>
          <a:xfrm>
            <a:off x="6346229" y="2146395"/>
            <a:ext cx="1182503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/>
              <a:t>transformer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7849077" y="4745790"/>
            <a:ext cx="152304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cosine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63B819-855B-9B51-5D5F-4D8DEEDB65FA}"/>
              </a:ext>
            </a:extLst>
          </p:cNvPr>
          <p:cNvSpPr txBox="1"/>
          <p:nvPr/>
        </p:nvSpPr>
        <p:spPr>
          <a:xfrm>
            <a:off x="10785467" y="23171"/>
            <a:ext cx="13735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world model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CE453F-EA7A-C722-BF73-439FC6F76778}"/>
              </a:ext>
            </a:extLst>
          </p:cNvPr>
          <p:cNvCxnSpPr>
            <a:stCxn id="10" idx="1"/>
          </p:cNvCxnSpPr>
          <p:nvPr/>
        </p:nvCxnSpPr>
        <p:spPr>
          <a:xfrm flipH="1">
            <a:off x="9679459" y="207837"/>
            <a:ext cx="1106008" cy="533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59867B5-018E-67FD-7BC9-324E9E9B8E90}"/>
              </a:ext>
            </a:extLst>
          </p:cNvPr>
          <p:cNvSpPr txBox="1"/>
          <p:nvPr/>
        </p:nvSpPr>
        <p:spPr>
          <a:xfrm>
            <a:off x="8610600" y="6433565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5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59181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55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ED41-70D5-80B2-9BFF-9A06034857FF}"/>
              </a:ext>
            </a:extLst>
          </p:cNvPr>
          <p:cNvSpPr txBox="1"/>
          <p:nvPr/>
        </p:nvSpPr>
        <p:spPr>
          <a:xfrm>
            <a:off x="279301" y="6352143"/>
            <a:ext cx="606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multimodal understanding of inputs: text, audio, images, video</a:t>
            </a:r>
          </a:p>
        </p:txBody>
      </p:sp>
    </p:spTree>
    <p:extLst>
      <p:ext uri="{BB962C8B-B14F-4D97-AF65-F5344CB8AC3E}">
        <p14:creationId xmlns:p14="http://schemas.microsoft.com/office/powerpoint/2010/main" val="157185974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4312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</a:t>
            </a:r>
            <a:r>
              <a:rPr lang="en-GB" dirty="0">
                <a:hlinkClick r:id="rId2"/>
              </a:rPr>
              <a:t>mixture of experts</a:t>
            </a:r>
            <a:r>
              <a:rPr lang="en-GB" dirty="0"/>
              <a:t> (e.g., </a:t>
            </a:r>
            <a:r>
              <a:rPr lang="en-GB" dirty="0" err="1">
                <a:hlinkClick r:id="rId3"/>
              </a:rPr>
              <a:t>Mixtral</a:t>
            </a:r>
            <a:r>
              <a:rPr lang="en-GB" dirty="0">
                <a:hlinkClick r:id="rId3"/>
              </a:rPr>
              <a:t> 8x7B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5"/>
              </a:rPr>
              <a:t>Longformer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minimize memory reads/writes (</a:t>
            </a:r>
            <a:r>
              <a:rPr lang="en-GB" dirty="0" err="1">
                <a:hlinkClick r:id="rId6"/>
              </a:rPr>
              <a:t>FlashAttention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7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</a:t>
            </a:r>
          </a:p>
          <a:p>
            <a:pPr lvl="1"/>
            <a:r>
              <a:rPr lang="en-GB" dirty="0"/>
              <a:t>let LLM agents show reasoning/planning capabilities</a:t>
            </a:r>
          </a:p>
          <a:p>
            <a:pPr lvl="1"/>
            <a:r>
              <a:rPr lang="en-GB" dirty="0"/>
              <a:t>use tools (also embodiment/grounding)</a:t>
            </a:r>
          </a:p>
          <a:p>
            <a:pPr lvl="1"/>
            <a:r>
              <a:rPr lang="en-GB" dirty="0"/>
              <a:t>prompt optimization (e.g., </a:t>
            </a:r>
            <a:r>
              <a:rPr lang="en-GB" dirty="0">
                <a:hlinkClick r:id="rId8"/>
              </a:rPr>
              <a:t>OPRO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9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499960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355971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4885267" y="3640213"/>
            <a:ext cx="4191964" cy="1734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200471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8FD6B8-E56E-FB82-F39C-7D6BAA6F414E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59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</a:t>
            </a:r>
            <a:r>
              <a:rPr lang="en-GB" sz="2200" dirty="0">
                <a:hlinkClick r:id="rId3"/>
              </a:rPr>
              <a:t>DALL-E 2</a:t>
            </a:r>
            <a:endParaRPr lang="en-GB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FA6B01-75EF-9160-9DC8-24005EEA381D}"/>
              </a:ext>
            </a:extLst>
          </p:cNvPr>
          <p:cNvSpPr txBox="1"/>
          <p:nvPr/>
        </p:nvSpPr>
        <p:spPr>
          <a:xfrm>
            <a:off x="7169650" y="6393957"/>
            <a:ext cx="3399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/>
              <a:t>conditioned on CLIP embedding</a:t>
            </a:r>
            <a:r>
              <a:rPr lang="en-GB" sz="1800" dirty="0"/>
              <a:t>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Model</a:t>
            </a:r>
            <a:r>
              <a:rPr lang="en-GB" dirty="0"/>
              <a:t> Types for Image Synthesis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60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840FD2-3546-3AE5-F68B-7EEA782F5266}"/>
              </a:ext>
            </a:extLst>
          </p:cNvPr>
          <p:cNvSpPr txBox="1"/>
          <p:nvPr/>
        </p:nvSpPr>
        <p:spPr>
          <a:xfrm>
            <a:off x="73201" y="6414998"/>
            <a:ext cx="3254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/>
              <a:t>generalization: </a:t>
            </a:r>
            <a:r>
              <a:rPr lang="de-DE" sz="1600" dirty="0">
                <a:hlinkClick r:id="rId4"/>
              </a:rPr>
              <a:t>flow matching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D9FE63-0D62-995C-65A0-A17E26E2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61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E2401-0329-B5D1-A09B-F5C5AC12A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30325"/>
            <a:ext cx="3579778" cy="27283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267E97-1F54-C97A-3818-ED0A18D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3446" y="1499042"/>
            <a:ext cx="4014145" cy="2502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532EC6-B51C-DA93-5A0A-E7EFBBEF3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915" y="1599198"/>
            <a:ext cx="3619423" cy="23019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370463-970F-3619-AF26-0277A25920B3}"/>
              </a:ext>
            </a:extLst>
          </p:cNvPr>
          <p:cNvSpPr txBox="1"/>
          <p:nvPr/>
        </p:nvSpPr>
        <p:spPr>
          <a:xfrm>
            <a:off x="3955915" y="4019280"/>
            <a:ext cx="3140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hlinkClick r:id="rId5"/>
              </a:rPr>
              <a:t>Stable Diffusion 3 — Stability AI</a:t>
            </a:r>
            <a:endParaRPr lang="en-GB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AEC39-FA07-AD56-0C22-8E458E05A86B}"/>
              </a:ext>
            </a:extLst>
          </p:cNvPr>
          <p:cNvSpPr txBox="1"/>
          <p:nvPr/>
        </p:nvSpPr>
        <p:spPr>
          <a:xfrm>
            <a:off x="8171628" y="4024981"/>
            <a:ext cx="1069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Sora | OpenAI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430D8E-F3AA-319F-66AF-C8808102950A}"/>
              </a:ext>
            </a:extLst>
          </p:cNvPr>
          <p:cNvSpPr txBox="1"/>
          <p:nvPr/>
        </p:nvSpPr>
        <p:spPr>
          <a:xfrm>
            <a:off x="258060" y="4024982"/>
            <a:ext cx="722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7"/>
              </a:rPr>
              <a:t>ChatGPT</a:t>
            </a:r>
            <a:endParaRPr lang="en-GB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B13E3F-2965-2AB7-5331-746CADF21229}"/>
              </a:ext>
            </a:extLst>
          </p:cNvPr>
          <p:cNvSpPr txBox="1"/>
          <p:nvPr/>
        </p:nvSpPr>
        <p:spPr>
          <a:xfrm>
            <a:off x="980822" y="1057436"/>
            <a:ext cx="161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 generation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04B2C2-180C-69A1-91D8-CD65EC5070A7}"/>
              </a:ext>
            </a:extLst>
          </p:cNvPr>
          <p:cNvSpPr txBox="1"/>
          <p:nvPr/>
        </p:nvSpPr>
        <p:spPr>
          <a:xfrm>
            <a:off x="4931200" y="1057436"/>
            <a:ext cx="166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image synthesis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90B9E7-2CAB-EC34-A028-3009FE4FA3C0}"/>
              </a:ext>
            </a:extLst>
          </p:cNvPr>
          <p:cNvSpPr txBox="1"/>
          <p:nvPr/>
        </p:nvSpPr>
        <p:spPr>
          <a:xfrm>
            <a:off x="9378539" y="1057436"/>
            <a:ext cx="1401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text-to-video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D54345-3743-2E0A-30FF-1B68E09D6331}"/>
              </a:ext>
            </a:extLst>
          </p:cNvPr>
          <p:cNvSpPr txBox="1"/>
          <p:nvPr/>
        </p:nvSpPr>
        <p:spPr>
          <a:xfrm>
            <a:off x="980822" y="88973"/>
            <a:ext cx="2806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solidFill>
                  <a:srgbClr val="00B050"/>
                </a:solidFill>
              </a:rPr>
              <a:t>Classic ML </a:t>
            </a:r>
            <a:r>
              <a:rPr lang="en-GB" sz="1800" dirty="0"/>
              <a:t>vs </a:t>
            </a:r>
            <a:r>
              <a:rPr lang="en-GB" sz="1800" dirty="0">
                <a:solidFill>
                  <a:srgbClr val="C00000"/>
                </a:solidFill>
              </a:rPr>
              <a:t>Deep Learning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A9B949-BA84-0000-38FB-AF675A33F499}"/>
              </a:ext>
            </a:extLst>
          </p:cNvPr>
          <p:cNvSpPr txBox="1"/>
          <p:nvPr/>
        </p:nvSpPr>
        <p:spPr>
          <a:xfrm>
            <a:off x="8625715" y="557536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223B05-110C-B52C-53F3-2B5385C73D5E}"/>
              </a:ext>
            </a:extLst>
          </p:cNvPr>
          <p:cNvSpPr txBox="1"/>
          <p:nvPr/>
        </p:nvSpPr>
        <p:spPr>
          <a:xfrm>
            <a:off x="8015431" y="92223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ighlight>
                  <a:srgbClr val="FFFF00"/>
                </a:highlight>
              </a:rPr>
              <a:t>Generative</a:t>
            </a:r>
            <a:r>
              <a:rPr lang="en-GB" sz="1800" dirty="0"/>
              <a:t> vs </a:t>
            </a:r>
            <a:r>
              <a:rPr lang="en-GB" sz="1800" dirty="0">
                <a:highlight>
                  <a:srgbClr val="C0C0C0"/>
                </a:highlight>
              </a:rPr>
              <a:t>Predictive</a:t>
            </a:r>
            <a:r>
              <a:rPr lang="en-GB" sz="1800" dirty="0"/>
              <a:t> Models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33324A8-5CFD-E693-DF22-F8AB9CA406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6742" y="4907653"/>
            <a:ext cx="5199305" cy="16589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17202E5-F1BF-E24B-5D9D-01424A20C598}"/>
              </a:ext>
            </a:extLst>
          </p:cNvPr>
          <p:cNvSpPr txBox="1"/>
          <p:nvPr/>
        </p:nvSpPr>
        <p:spPr>
          <a:xfrm>
            <a:off x="5896743" y="6546410"/>
            <a:ext cx="520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9"/>
              </a:rPr>
              <a:t>YOLO</a:t>
            </a:r>
            <a:endParaRPr lang="en-GB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5FC848-565D-874C-B777-D808FFEA020E}"/>
              </a:ext>
            </a:extLst>
          </p:cNvPr>
          <p:cNvSpPr txBox="1"/>
          <p:nvPr/>
        </p:nvSpPr>
        <p:spPr>
          <a:xfrm>
            <a:off x="7040968" y="4529854"/>
            <a:ext cx="17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computer vision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C2FE93-A1C7-18B6-669F-32318C2D79E1}"/>
              </a:ext>
            </a:extLst>
          </p:cNvPr>
          <p:cNvSpPr txBox="1"/>
          <p:nvPr/>
        </p:nvSpPr>
        <p:spPr>
          <a:xfrm>
            <a:off x="197800" y="4529854"/>
            <a:ext cx="128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BERT family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478C2F-7EF9-C67F-7379-D45B01245D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0358" y="5112897"/>
            <a:ext cx="2270634" cy="128195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394F022-C338-36E8-46CF-0BE3FE9A933F}"/>
              </a:ext>
            </a:extLst>
          </p:cNvPr>
          <p:cNvSpPr txBox="1"/>
          <p:nvPr/>
        </p:nvSpPr>
        <p:spPr>
          <a:xfrm>
            <a:off x="3568886" y="4529854"/>
            <a:ext cx="1324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  <a:highlight>
                  <a:srgbClr val="C0C0C0"/>
                </a:highlight>
              </a:rPr>
              <a:t>tabular data</a:t>
            </a:r>
          </a:p>
        </p:txBody>
      </p:sp>
      <p:pic>
        <p:nvPicPr>
          <p:cNvPr id="31" name="Picture 30" descr="A close up of a logo&#10;&#10;Description automatically generated">
            <a:extLst>
              <a:ext uri="{FF2B5EF4-FFF2-40B4-BE49-F238E27FC236}">
                <a16:creationId xmlns:a16="http://schemas.microsoft.com/office/drawing/2014/main" id="{1BA5D908-0397-CA29-683F-8D4E3400A3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3666" y="5760029"/>
            <a:ext cx="799757" cy="30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82840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62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023522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377192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  <p:pic>
        <p:nvPicPr>
          <p:cNvPr id="5" name="Picture 2" descr="front cover">
            <a:extLst>
              <a:ext uri="{FF2B5EF4-FFF2-40B4-BE49-F238E27FC236}">
                <a16:creationId xmlns:a16="http://schemas.microsoft.com/office/drawing/2014/main" id="{B71C9B6B-8E51-4FA5-9022-EBDBD24EA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065" y="4925058"/>
            <a:ext cx="1638646" cy="1835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16AB30-580A-C3AA-B240-269F272397EC}"/>
              </a:ext>
            </a:extLst>
          </p:cNvPr>
          <p:cNvSpPr txBox="1"/>
          <p:nvPr/>
        </p:nvSpPr>
        <p:spPr>
          <a:xfrm>
            <a:off x="397717" y="4617785"/>
            <a:ext cx="2284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covering newer topics: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1DB1D9-A750-9FAF-4CFA-063D41F66B0A}"/>
              </a:ext>
            </a:extLst>
          </p:cNvPr>
          <p:cNvSpPr txBox="1"/>
          <p:nvPr/>
        </p:nvSpPr>
        <p:spPr>
          <a:xfrm>
            <a:off x="1258623" y="6538912"/>
            <a:ext cx="979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hlinkClick r:id="rId15"/>
              </a:rPr>
              <a:t>udlbook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D7D716-F014-29D2-D86C-24A77015725D}"/>
              </a:ext>
            </a:extLst>
          </p:cNvPr>
          <p:cNvSpPr txBox="1"/>
          <p:nvPr/>
        </p:nvSpPr>
        <p:spPr>
          <a:xfrm>
            <a:off x="2454596" y="6538912"/>
            <a:ext cx="323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6"/>
              </a:rPr>
              <a:t>The Little Book of Deep Learning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foresee: emotions or consciousness occur</a:t>
            </a:r>
            <a:r>
              <a:rPr lang="en-GB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ring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7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727155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14519</TotalTime>
  <Words>4235</Words>
  <Application>Microsoft Office PowerPoint</Application>
  <PresentationFormat>Widescreen</PresentationFormat>
  <Paragraphs>695</Paragraphs>
  <Slides>63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0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Main Areas of Artificial Intelligence</vt:lpstr>
      <vt:lpstr>Buzz Words …</vt:lpstr>
      <vt:lpstr>Traditional Algorithms and GOFAI</vt:lpstr>
      <vt:lpstr>ML: Learning from Experience/Data</vt:lpstr>
      <vt:lpstr>Supercharging the Scientific Method</vt:lpstr>
      <vt:lpstr>Most Famous Applications</vt:lpstr>
      <vt:lpstr>When to Use ML (= Learning from Data)</vt:lpstr>
      <vt:lpstr>Ladder of Generalization</vt:lpstr>
      <vt:lpstr>Generative AI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PowerPoint Presentation</vt:lpstr>
      <vt:lpstr>Typical Transformer Architectures for LLMs</vt:lpstr>
      <vt:lpstr>Multi-Task Learning of LLMs</vt:lpstr>
      <vt:lpstr>Conversational AI: RL from Human Feedback</vt:lpstr>
      <vt:lpstr>LLMs in Plain Terms</vt:lpstr>
      <vt:lpstr>PowerPoint Presentation</vt:lpstr>
      <vt:lpstr>Some LLM Numbers</vt:lpstr>
      <vt:lpstr>Image Classification with Vision Transformer</vt:lpstr>
      <vt:lpstr>Pixel Generation (iGPT)</vt:lpstr>
      <vt:lpstr>Combination of Vision and Text: Multi-Modality</vt:lpstr>
      <vt:lpstr>PowerPoint Presentation</vt:lpstr>
      <vt:lpstr>Hot LLM Research Topics</vt:lpstr>
      <vt:lpstr>Generative Models</vt:lpstr>
      <vt:lpstr>Generative vs Discriminative Models</vt:lpstr>
      <vt:lpstr>Image Synthesis</vt:lpstr>
      <vt:lpstr>Different Model Types for Image Synthesis</vt:lpstr>
      <vt:lpstr>PowerPoint Presentation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ML_overview</dc:title>
  <dc:creator>Felix Wick</dc:creator>
  <cp:lastModifiedBy>Wick, Felix</cp:lastModifiedBy>
  <cp:revision>332</cp:revision>
  <dcterms:created xsi:type="dcterms:W3CDTF">2022-07-11T13:02:20Z</dcterms:created>
  <dcterms:modified xsi:type="dcterms:W3CDTF">2024-08-01T10:39:43Z</dcterms:modified>
</cp:coreProperties>
</file>

<file path=docProps/thumbnail.jpeg>
</file>